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552" r:id="rId3"/>
    <p:sldId id="558" r:id="rId5"/>
    <p:sldId id="559" r:id="rId6"/>
    <p:sldId id="560" r:id="rId7"/>
    <p:sldId id="561" r:id="rId8"/>
    <p:sldId id="547" r:id="rId9"/>
    <p:sldId id="548" r:id="rId10"/>
    <p:sldId id="549" r:id="rId11"/>
    <p:sldId id="550" r:id="rId12"/>
    <p:sldId id="557" r:id="rId13"/>
    <p:sldId id="551" r:id="rId14"/>
    <p:sldId id="527" r:id="rId15"/>
    <p:sldId id="497" r:id="rId16"/>
    <p:sldId id="526" r:id="rId17"/>
    <p:sldId id="500" r:id="rId18"/>
    <p:sldId id="532" r:id="rId19"/>
    <p:sldId id="383" r:id="rId20"/>
    <p:sldId id="525" r:id="rId21"/>
    <p:sldId id="531" r:id="rId22"/>
    <p:sldId id="498" r:id="rId23"/>
    <p:sldId id="499" r:id="rId24"/>
    <p:sldId id="503" r:id="rId25"/>
    <p:sldId id="504" r:id="rId26"/>
    <p:sldId id="530" r:id="rId27"/>
    <p:sldId id="513" r:id="rId28"/>
    <p:sldId id="514" r:id="rId29"/>
    <p:sldId id="454" r:id="rId30"/>
    <p:sldId id="515" r:id="rId31"/>
    <p:sldId id="459" r:id="rId32"/>
    <p:sldId id="516" r:id="rId33"/>
    <p:sldId id="517" r:id="rId34"/>
    <p:sldId id="494" r:id="rId35"/>
    <p:sldId id="518" r:id="rId36"/>
    <p:sldId id="538" r:id="rId37"/>
    <p:sldId id="541" r:id="rId38"/>
    <p:sldId id="542" r:id="rId39"/>
    <p:sldId id="522" r:id="rId40"/>
    <p:sldId id="458" r:id="rId41"/>
    <p:sldId id="543" r:id="rId42"/>
    <p:sldId id="506" r:id="rId43"/>
    <p:sldId id="545" r:id="rId44"/>
    <p:sldId id="546" r:id="rId45"/>
    <p:sldId id="519" r:id="rId46"/>
    <p:sldId id="524" r:id="rId47"/>
    <p:sldId id="473" r:id="rId48"/>
    <p:sldId id="509" r:id="rId49"/>
    <p:sldId id="520" r:id="rId50"/>
    <p:sldId id="501" r:id="rId51"/>
    <p:sldId id="505" r:id="rId52"/>
    <p:sldId id="508" r:id="rId53"/>
    <p:sldId id="507" r:id="rId54"/>
    <p:sldId id="492" r:id="rId55"/>
    <p:sldId id="472" r:id="rId56"/>
    <p:sldId id="438" r:id="rId57"/>
    <p:sldId id="556" r:id="rId58"/>
    <p:sldId id="612" r:id="rId59"/>
  </p:sldIdLst>
  <p:sldSz cx="12192000" cy="6858000"/>
  <p:notesSz cx="7023100" cy="93091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D44C"/>
    <a:srgbClr val="9ACC92"/>
    <a:srgbClr val="FFCAA0"/>
    <a:srgbClr val="000000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6" autoAdjust="0"/>
    <p:restoredTop sz="78282" autoAdjust="0"/>
  </p:normalViewPr>
  <p:slideViewPr>
    <p:cSldViewPr snapToGrid="0" showGuides="1">
      <p:cViewPr varScale="1">
        <p:scale>
          <a:sx n="129" d="100"/>
          <a:sy n="129" d="100"/>
        </p:scale>
        <p:origin x="1172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gs" Target="tags/tag1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  <a:p>
            <a:pPr lvl="2"/>
            <a:r>
              <a:rPr lang="zh-CN" dirty="0"/>
              <a:t>第三级</a:t>
            </a:r>
            <a:endParaRPr lang="zh-CN" dirty="0"/>
          </a:p>
          <a:p>
            <a:pPr lvl="3"/>
            <a:r>
              <a:rPr lang="zh-CN" dirty="0"/>
              <a:t>第四级</a:t>
            </a:r>
            <a:endParaRPr lang="zh-CN" dirty="0"/>
          </a:p>
          <a:p>
            <a:pPr lvl="4"/>
            <a:r>
              <a:rPr lang="zh-CN" dirty="0"/>
              <a:t>第五级</a:t>
            </a:r>
            <a:endParaRPr 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可以是双引号也可以是单引号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想学习更多属性可以参考这个网址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Src</a:t>
            </a:r>
            <a:r>
              <a:rPr lang="en-US" altLang="zh-CN" dirty="0"/>
              <a:t> </a:t>
            </a:r>
            <a:r>
              <a:rPr lang="zh-CN" altLang="en-US" dirty="0"/>
              <a:t>必须的</a:t>
            </a:r>
            <a:endParaRPr lang="en-US" altLang="zh-CN" dirty="0"/>
          </a:p>
          <a:p>
            <a:r>
              <a:rPr lang="en-US" altLang="zh-CN" dirty="0"/>
              <a:t>Alt </a:t>
            </a:r>
            <a:r>
              <a:rPr lang="zh-CN" altLang="en-US" dirty="0"/>
              <a:t>可替换文本</a:t>
            </a:r>
            <a:endParaRPr lang="en-US" altLang="zh-CN" dirty="0"/>
          </a:p>
          <a:p>
            <a:r>
              <a:rPr lang="en-US" altLang="zh-CN" dirty="0"/>
              <a:t>Title </a:t>
            </a:r>
            <a:r>
              <a:rPr lang="zh-CN" altLang="en-US" dirty="0"/>
              <a:t>鼠标悬停显示的文本</a:t>
            </a:r>
            <a:endParaRPr lang="en-US" altLang="zh-CN" dirty="0"/>
          </a:p>
          <a:p>
            <a:r>
              <a:rPr lang="en-US" altLang="zh-CN" dirty="0"/>
              <a:t>Width=“300”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这么多浏览器 不同的内核 不同的技术 同样的页面在浏览器里显示的就有一点点差距</a:t>
            </a:r>
            <a:endParaRPr lang="en-US" altLang="zh-CN" dirty="0"/>
          </a:p>
          <a:p>
            <a:r>
              <a:rPr lang="zh-CN" altLang="en-US" dirty="0"/>
              <a:t> 出国旅游  道路 英国左走  中国美国右走 国家不同 法律不同</a:t>
            </a:r>
            <a:endParaRPr lang="en-US" altLang="zh-CN" dirty="0"/>
          </a:p>
          <a:p>
            <a:r>
              <a:rPr lang="zh-CN" altLang="en-US" dirty="0"/>
              <a:t>共同的约定 不能打人， 只要我不惹事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这么多浏览器 不同的内核 不同的技术 同样的页面在浏览器里显示的就有一点点差距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超文本有两层含义：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超越纯文本，包含图片，声音，动画等其他元素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超级链接文本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那怎么来表达普通文本以外的东西呢，用到标记（标签）</a:t>
            </a:r>
            <a:r>
              <a:rPr lang="en-US" altLang="zh-CN" dirty="0"/>
              <a:t>markup tag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就像我们写实验报告，请假条，有固定的格式，结构一样，</a:t>
            </a:r>
            <a:r>
              <a:rPr lang="en-US" altLang="zh-CN" dirty="0"/>
              <a:t>html</a:t>
            </a:r>
            <a:r>
              <a:rPr lang="zh-CN" altLang="en-US" dirty="0"/>
              <a:t>也有自己的骨架结构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这是一个基本的</a:t>
            </a:r>
            <a:r>
              <a:rPr lang="en-US" altLang="zh-CN" dirty="0"/>
              <a:t>html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en-US" altLang="zh-CN" dirty="0"/>
              <a:t>head</a:t>
            </a:r>
            <a:r>
              <a:rPr lang="zh-CN" altLang="en-US" dirty="0"/>
              <a:t>里面主要是放不被网页渲染，不被显示的东西，比如搜索引擎关键字、网页的基本信息、</a:t>
            </a:r>
            <a:r>
              <a:rPr lang="en-US" altLang="zh-CN" dirty="0"/>
              <a:t>title</a:t>
            </a:r>
            <a:r>
              <a:rPr lang="zh-CN" altLang="en-US" dirty="0"/>
              <a:t>页面标题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body</a:t>
            </a:r>
            <a:r>
              <a:rPr lang="zh-CN" altLang="en-US" dirty="0"/>
              <a:t>里的内容就是你真正要渲染给用户看到的内容，比如：</a:t>
            </a:r>
            <a:r>
              <a:rPr lang="en-US" altLang="zh-CN" dirty="0"/>
              <a:t>h1</a:t>
            </a:r>
            <a:r>
              <a:rPr lang="zh-CN" altLang="en-US" dirty="0"/>
              <a:t>标题文字、</a:t>
            </a:r>
            <a:r>
              <a:rPr lang="en-US" altLang="zh-CN" dirty="0"/>
              <a:t>p</a:t>
            </a:r>
            <a:r>
              <a:rPr lang="zh-CN" altLang="en-US" dirty="0"/>
              <a:t>段落文本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这是一段</a:t>
            </a:r>
            <a:r>
              <a:rPr lang="en-US" altLang="zh-CN" dirty="0"/>
              <a:t>html</a:t>
            </a:r>
            <a:r>
              <a:rPr lang="zh-CN" altLang="en-US" dirty="0"/>
              <a:t>，整个叫做</a:t>
            </a:r>
            <a:r>
              <a:rPr lang="en-US" altLang="zh-CN" dirty="0"/>
              <a:t>HTML Element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前后可以看到有两个尖括号包裹住的文本，前面一个叫做</a:t>
            </a:r>
            <a:r>
              <a:rPr lang="en-US" altLang="zh-CN" dirty="0" err="1"/>
              <a:t>Openning</a:t>
            </a:r>
            <a:r>
              <a:rPr lang="en-US" altLang="zh-CN" dirty="0"/>
              <a:t> Tag</a:t>
            </a:r>
            <a:r>
              <a:rPr lang="zh-CN" altLang="en-US" dirty="0"/>
              <a:t>，后面一个叫</a:t>
            </a:r>
            <a:r>
              <a:rPr lang="en-US" altLang="zh-CN" dirty="0"/>
              <a:t>Closing Tag</a:t>
            </a:r>
            <a:r>
              <a:rPr lang="zh-CN" altLang="en-US" dirty="0"/>
              <a:t>，或者可以中文叫做起始标签和结束标签。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中间一段是文本内容 （这段</a:t>
            </a:r>
            <a:r>
              <a:rPr lang="en-US" altLang="zh-CN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lorem</a:t>
            </a: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文字是随机产生的，很多设计软件里都内置了它）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--------------------------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rgbClr val="FF0000"/>
                </a:solidFill>
              </a:rPr>
              <a:t>HTML5</a:t>
            </a:r>
            <a:r>
              <a:rPr lang="zh-CN" altLang="en-US" dirty="0"/>
              <a:t>相对于旧版本新增加了</a:t>
            </a:r>
            <a:r>
              <a:rPr lang="en-US" altLang="zh-CN" dirty="0"/>
              <a:t>32</a:t>
            </a:r>
            <a:r>
              <a:rPr lang="zh-CN" altLang="en-US" dirty="0"/>
              <a:t>种元素，去掉了</a:t>
            </a:r>
            <a:r>
              <a:rPr lang="en-US" altLang="zh-CN" dirty="0"/>
              <a:t>12</a:t>
            </a:r>
            <a:r>
              <a:rPr lang="zh-CN" altLang="en-US" dirty="0"/>
              <a:t>种元素，一共包含</a:t>
            </a:r>
            <a:r>
              <a:rPr lang="en-US" altLang="zh-CN" dirty="0">
                <a:solidFill>
                  <a:srgbClr val="FF0000"/>
                </a:solidFill>
              </a:rPr>
              <a:t>107</a:t>
            </a:r>
            <a:r>
              <a:rPr lang="zh-CN" altLang="en-US" dirty="0">
                <a:solidFill>
                  <a:srgbClr val="FF0000"/>
                </a:solidFill>
              </a:rPr>
              <a:t>种元素标签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学习更多元素标签可以去到这个网址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  <a:p>
            <a:pPr lvl="2"/>
            <a:r>
              <a:rPr lang="zh-CN" dirty="0"/>
              <a:t>第三级</a:t>
            </a:r>
            <a:endParaRPr lang="zh-CN" dirty="0"/>
          </a:p>
          <a:p>
            <a:pPr lvl="3"/>
            <a:r>
              <a:rPr lang="zh-CN" dirty="0"/>
              <a:t>第四级</a:t>
            </a:r>
            <a:endParaRPr lang="zh-CN" dirty="0"/>
          </a:p>
          <a:p>
            <a:pPr lvl="4"/>
            <a:r>
              <a:rPr lang="zh-CN" dirty="0"/>
              <a:t>第五级</a:t>
            </a:r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</a:fld>
            <a:endParaRPr lang="en-US" altLang="zh-CN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hyperlink" Target="https://www.w3cschool.cn/html5/" TargetMode="Externa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w3cplus.com/" TargetMode="External"/><Relationship Id="rId8" Type="http://schemas.openxmlformats.org/officeDocument/2006/relationships/image" Target="../media/image49.png"/><Relationship Id="rId7" Type="http://schemas.openxmlformats.org/officeDocument/2006/relationships/hyperlink" Target="https://www.liaoxuefeng.com/" TargetMode="External"/><Relationship Id="rId6" Type="http://schemas.openxmlformats.org/officeDocument/2006/relationships/image" Target="../media/image48.png"/><Relationship Id="rId5" Type="http://schemas.openxmlformats.org/officeDocument/2006/relationships/hyperlink" Target="https://www.w3cschool.cn/" TargetMode="External"/><Relationship Id="rId4" Type="http://schemas.openxmlformats.org/officeDocument/2006/relationships/image" Target="../media/image47.png"/><Relationship Id="rId3" Type="http://schemas.openxmlformats.org/officeDocument/2006/relationships/hyperlink" Target="https://www.w3school.com.cn/" TargetMode="External"/><Relationship Id="rId2" Type="http://schemas.openxmlformats.org/officeDocument/2006/relationships/image" Target="../media/image4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3.png"/><Relationship Id="rId15" Type="http://schemas.openxmlformats.org/officeDocument/2006/relationships/hyperlink" Target="https://developer.mozilla.org/zh-CN/" TargetMode="External"/><Relationship Id="rId14" Type="http://schemas.openxmlformats.org/officeDocument/2006/relationships/image" Target="../media/image52.png"/><Relationship Id="rId13" Type="http://schemas.openxmlformats.org/officeDocument/2006/relationships/hyperlink" Target="https://developers.google.cn/web/" TargetMode="External"/><Relationship Id="rId12" Type="http://schemas.openxmlformats.org/officeDocument/2006/relationships/image" Target="../media/image51.png"/><Relationship Id="rId11" Type="http://schemas.openxmlformats.org/officeDocument/2006/relationships/hyperlink" Target="https://web.dev/" TargetMode="External"/><Relationship Id="rId10" Type="http://schemas.openxmlformats.org/officeDocument/2006/relationships/image" Target="../media/image50.png"/><Relationship Id="rId1" Type="http://schemas.openxmlformats.org/officeDocument/2006/relationships/hyperlink" Target="https://www.runoob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hyperlink" Target="https://ask.dcloud.net.cn/docs/#//ask.dcloud.net.cn/article/3535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815548"/>
            <a:ext cx="8825658" cy="237873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基础回顾</a:t>
            </a:r>
            <a:endParaRPr alt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463260"/>
            <a:ext cx="8825658" cy="1347817"/>
          </a:xfrm>
        </p:spPr>
        <p:txBody>
          <a:bodyPr>
            <a:normAutofit fontScale="67500" lnSpcReduction="20000"/>
          </a:bodyPr>
          <a:lstStyle/>
          <a:p>
            <a:pPr algn="ctr"/>
            <a:r>
              <a:rPr lang="en-US" b="1" dirty="0" err="1"/>
              <a:t>信息学院实验教学中心</a:t>
            </a:r>
            <a:endParaRPr lang="en-US" b="1" dirty="0"/>
          </a:p>
          <a:p>
            <a:pPr algn="ctr"/>
            <a:r>
              <a:rPr lang="en-US" b="1" dirty="0"/>
              <a:t>2023</a:t>
            </a:r>
            <a:r>
              <a:rPr lang="zh-CN" altLang="en-US" b="1" dirty="0"/>
              <a:t>年</a:t>
            </a:r>
            <a:r>
              <a:rPr lang="en-US" altLang="zh-CN" b="1" dirty="0"/>
              <a:t>9</a:t>
            </a:r>
            <a:r>
              <a:rPr lang="zh-CN" altLang="en-US" b="1" dirty="0"/>
              <a:t>月</a:t>
            </a:r>
            <a:br>
              <a:rPr lang="en-US" altLang="zh-CN" b="1" dirty="0"/>
            </a:br>
            <a:r>
              <a:rPr lang="en-US" altLang="zh-CN" b="1" dirty="0"/>
              <a:t>  </a:t>
            </a:r>
            <a:br>
              <a:rPr lang="en-US" altLang="zh-CN" b="1" dirty="0"/>
            </a:b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 txBox="1"/>
          <p:nvPr/>
        </p:nvSpPr>
        <p:spPr>
          <a:xfrm>
            <a:off x="774189" y="202128"/>
            <a:ext cx="9582952" cy="86467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5400" dirty="0" err="1"/>
              <a:t>VSCode</a:t>
            </a:r>
            <a:endParaRPr lang="en-US" altLang="en-US" sz="5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399" y="951054"/>
            <a:ext cx="8071554" cy="58919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7200" dirty="0"/>
              <a:t>HTML</a:t>
            </a:r>
            <a:r>
              <a:rPr lang="zh-CN" altLang="en-US" sz="7200" dirty="0"/>
              <a:t>基础</a:t>
            </a:r>
            <a:endParaRPr lang="zh-CN" altLang="en-US" sz="7200" dirty="0"/>
          </a:p>
        </p:txBody>
      </p:sp>
      <p:sp>
        <p:nvSpPr>
          <p:cNvPr id="2" name="矩形 1"/>
          <p:cNvSpPr/>
          <p:nvPr/>
        </p:nvSpPr>
        <p:spPr>
          <a:xfrm>
            <a:off x="4493103" y="4094079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&lt;h1&gt;👋 Hello World!&lt;/h1&gt;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什么是</a:t>
            </a:r>
            <a:r>
              <a:rPr lang="en-US" altLang="zh-CN" dirty="0">
                <a:solidFill>
                  <a:srgbClr val="0070C0"/>
                </a:solidFill>
              </a:rPr>
              <a:t>HTML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HTML</a:t>
            </a:r>
            <a:r>
              <a:rPr lang="zh-CN" altLang="en-US" dirty="0"/>
              <a:t>文档结构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元素与属性</a:t>
            </a:r>
            <a:endParaRPr lang="en-US" altLang="zh-CN" dirty="0"/>
          </a:p>
          <a:p>
            <a:r>
              <a:rPr lang="zh-CN" altLang="en-US" dirty="0"/>
              <a:t>常见标签及属性的使用</a:t>
            </a:r>
            <a:endParaRPr lang="en-US" altLang="zh-CN" dirty="0"/>
          </a:p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什么是</a:t>
            </a:r>
            <a:r>
              <a:rPr lang="en-US" altLang="zh-CN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HTML</a:t>
            </a:r>
            <a:endParaRPr lang="en-US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002060"/>
                </a:solidFill>
                <a:sym typeface="+mn-ea"/>
              </a:rPr>
              <a:t>H</a:t>
            </a:r>
            <a:r>
              <a:rPr lang="en-US" altLang="zh-CN" dirty="0">
                <a:sym typeface="+mn-ea"/>
              </a:rPr>
              <a:t>yper </a:t>
            </a:r>
            <a:r>
              <a:rPr lang="en-US" altLang="zh-CN" dirty="0">
                <a:solidFill>
                  <a:srgbClr val="002060"/>
                </a:solidFill>
                <a:sym typeface="+mn-ea"/>
              </a:rPr>
              <a:t>T</a:t>
            </a:r>
            <a:r>
              <a:rPr lang="en-US" altLang="zh-CN" dirty="0">
                <a:sym typeface="+mn-ea"/>
              </a:rPr>
              <a:t>ext </a:t>
            </a:r>
            <a:r>
              <a:rPr lang="en-US" altLang="zh-CN" dirty="0">
                <a:solidFill>
                  <a:srgbClr val="002060"/>
                </a:solidFill>
                <a:sym typeface="+mn-ea"/>
              </a:rPr>
              <a:t>M</a:t>
            </a:r>
            <a:r>
              <a:rPr lang="en-US" altLang="zh-CN" dirty="0">
                <a:sym typeface="+mn-ea"/>
              </a:rPr>
              <a:t>arkup </a:t>
            </a:r>
            <a:r>
              <a:rPr lang="en-US" altLang="zh-CN" dirty="0">
                <a:solidFill>
                  <a:srgbClr val="002060"/>
                </a:solidFill>
                <a:sym typeface="+mn-ea"/>
              </a:rPr>
              <a:t>L</a:t>
            </a:r>
            <a:r>
              <a:rPr lang="en-US" altLang="zh-CN" dirty="0">
                <a:sym typeface="+mn-ea"/>
              </a:rPr>
              <a:t>anguage</a:t>
            </a:r>
            <a:endParaRPr lang="zh-CN" altLang="en-US" dirty="0"/>
          </a:p>
          <a:p>
            <a:r>
              <a:rPr lang="zh-CN" altLang="en-US" dirty="0">
                <a:solidFill>
                  <a:srgbClr val="002060"/>
                </a:solidFill>
              </a:rPr>
              <a:t>超</a:t>
            </a:r>
            <a:r>
              <a:rPr lang="zh-CN" altLang="en-US" dirty="0"/>
              <a:t>文本</a:t>
            </a:r>
            <a:r>
              <a:rPr lang="zh-CN" altLang="en-US" dirty="0">
                <a:solidFill>
                  <a:srgbClr val="002060"/>
                </a:solidFill>
              </a:rPr>
              <a:t>标记</a:t>
            </a:r>
            <a:r>
              <a:rPr lang="zh-CN" altLang="en-US" dirty="0"/>
              <a:t>语言</a:t>
            </a:r>
            <a:endParaRPr lang="zh-CN" altLang="en-US" dirty="0"/>
          </a:p>
          <a:p>
            <a:pPr lvl="1"/>
            <a:r>
              <a:rPr lang="zh-CN" altLang="en-US" dirty="0"/>
              <a:t>超：</a:t>
            </a:r>
            <a:r>
              <a:rPr lang="en-US" altLang="zh-CN" dirty="0"/>
              <a:t>Hyper</a:t>
            </a:r>
            <a:r>
              <a:rPr lang="zh-CN" altLang="en-US" dirty="0"/>
              <a:t>，超越，有超出纯文本以外的功能，</a:t>
            </a:r>
            <a:endParaRPr lang="zh-CN" altLang="en-US" dirty="0"/>
          </a:p>
          <a:p>
            <a:pPr lvl="1"/>
            <a:r>
              <a:rPr lang="zh-CN" altLang="en-US" dirty="0"/>
              <a:t>标记：</a:t>
            </a:r>
            <a:r>
              <a:rPr lang="en-US" altLang="zh-CN" dirty="0"/>
              <a:t>Markup</a:t>
            </a:r>
            <a:r>
              <a:rPr lang="zh-CN" altLang="en-US" dirty="0"/>
              <a:t>，</a:t>
            </a:r>
            <a:r>
              <a:rPr lang="en-US" altLang="zh-CN" dirty="0"/>
              <a:t>Tag</a:t>
            </a:r>
            <a:r>
              <a:rPr lang="zh-CN" altLang="en-US" dirty="0"/>
              <a:t>，用标签来表达普通文本以外的意义。</a:t>
            </a:r>
            <a:endParaRPr lang="zh-CN" altLang="en-US" dirty="0"/>
          </a:p>
          <a:p>
            <a:pPr lvl="1"/>
            <a:r>
              <a:rPr lang="zh-CN" altLang="en-US" dirty="0"/>
              <a:t>由标签所包裹的东西，也称为元素 </a:t>
            </a:r>
            <a:r>
              <a:rPr lang="en-US" altLang="zh-CN" dirty="0"/>
              <a:t>(Element)</a:t>
            </a:r>
            <a:endParaRPr lang="zh-CN" altLang="en-US" dirty="0"/>
          </a:p>
          <a:p>
            <a:r>
              <a:rPr lang="zh-CN" altLang="en-US" dirty="0"/>
              <a:t>不是编程语言，而是描述内容及其结构的语言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HTML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HTML</a:t>
            </a:r>
            <a:r>
              <a:rPr lang="zh-CN" altLang="en-US" dirty="0">
                <a:solidFill>
                  <a:srgbClr val="0070C0"/>
                </a:solidFill>
              </a:rPr>
              <a:t>文档结构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HTML</a:t>
            </a:r>
            <a:r>
              <a:rPr lang="zh-CN" altLang="en-US" dirty="0"/>
              <a:t>标签元素与属性</a:t>
            </a:r>
            <a:endParaRPr lang="en-US" altLang="zh-CN" dirty="0"/>
          </a:p>
          <a:p>
            <a:r>
              <a:rPr lang="zh-CN" altLang="en-US" dirty="0"/>
              <a:t>常见标签及属性的使用</a:t>
            </a:r>
            <a:endParaRPr lang="en-US" altLang="zh-CN" dirty="0"/>
          </a:p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784382" y="1066800"/>
            <a:ext cx="9126217" cy="5218408"/>
          </a:xfrm>
          <a:prstGeom prst="roundRect">
            <a:avLst>
              <a:gd name="adj" fmla="val 5339"/>
            </a:avLst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2017" y="1145445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2017" y="5791200"/>
            <a:ext cx="1446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514764" y="1706629"/>
            <a:ext cx="7712363" cy="1470679"/>
          </a:xfrm>
          <a:prstGeom prst="roundRect">
            <a:avLst>
              <a:gd name="adj" fmla="val 1679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514764" y="3334327"/>
            <a:ext cx="7712363" cy="2378227"/>
          </a:xfrm>
          <a:prstGeom prst="roundRect">
            <a:avLst>
              <a:gd name="adj" fmla="val 9951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24009" y="1785275"/>
            <a:ext cx="1370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&lt;head&gt;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24009" y="2704292"/>
            <a:ext cx="1502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&lt;/head&gt;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87080" y="3429000"/>
            <a:ext cx="1393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&lt;body&gt;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1543" y="5151371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&lt;/body&gt;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26327" y="2242942"/>
            <a:ext cx="5938982" cy="461665"/>
            <a:chOff x="2826327" y="2242942"/>
            <a:chExt cx="5938982" cy="461665"/>
          </a:xfrm>
        </p:grpSpPr>
        <p:sp>
          <p:nvSpPr>
            <p:cNvPr id="15" name="矩形: 圆角 14"/>
            <p:cNvSpPr/>
            <p:nvPr/>
          </p:nvSpPr>
          <p:spPr>
            <a:xfrm>
              <a:off x="2826327" y="2256227"/>
              <a:ext cx="5938982" cy="446001"/>
            </a:xfrm>
            <a:prstGeom prst="roundRect">
              <a:avLst>
                <a:gd name="adj" fmla="val 31290"/>
              </a:avLst>
            </a:prstGeom>
            <a:noFill/>
            <a:ln w="28575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881743" y="2242942"/>
              <a:ext cx="4211409" cy="461665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&lt;title&gt;</a:t>
              </a:r>
              <a:r>
                <a:rPr lang="zh-CN" altLang="en-US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这是页面标题</a:t>
              </a:r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&lt;/title&gt;</a:t>
              </a:r>
              <a:endParaRPr lang="zh-CN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821699" y="3805834"/>
            <a:ext cx="5938982" cy="461665"/>
            <a:chOff x="2826327" y="2242942"/>
            <a:chExt cx="5938982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2826327" y="2256227"/>
              <a:ext cx="5938982" cy="446001"/>
            </a:xfrm>
            <a:prstGeom prst="roundRect">
              <a:avLst>
                <a:gd name="adj" fmla="val 31290"/>
              </a:avLst>
            </a:prstGeom>
            <a:noFill/>
            <a:ln w="28575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881743" y="2242942"/>
              <a:ext cx="3813865" cy="461665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&lt;h1&gt;</a:t>
              </a:r>
              <a:r>
                <a:rPr lang="zh-CN" altLang="en-US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这是一级标题</a:t>
              </a:r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&lt;/h1&gt;</a:t>
              </a:r>
              <a:endParaRPr lang="zh-CN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821699" y="4323885"/>
            <a:ext cx="5938982" cy="461665"/>
            <a:chOff x="2826327" y="2242942"/>
            <a:chExt cx="5938982" cy="461665"/>
          </a:xfrm>
        </p:grpSpPr>
        <p:sp>
          <p:nvSpPr>
            <p:cNvPr id="27" name="矩形: 圆角 26"/>
            <p:cNvSpPr/>
            <p:nvPr/>
          </p:nvSpPr>
          <p:spPr>
            <a:xfrm>
              <a:off x="2826327" y="2256227"/>
              <a:ext cx="5938982" cy="446001"/>
            </a:xfrm>
            <a:prstGeom prst="roundRect">
              <a:avLst>
                <a:gd name="adj" fmla="val 31290"/>
              </a:avLst>
            </a:prstGeom>
            <a:noFill/>
            <a:ln w="28575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881743" y="2242942"/>
              <a:ext cx="3467616" cy="461665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&lt;p&gt;</a:t>
              </a:r>
              <a:r>
                <a:rPr lang="zh-CN" altLang="en-US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这是一段文本</a:t>
              </a:r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&lt;/p&gt;</a:t>
              </a:r>
              <a:endParaRPr lang="zh-CN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21699" y="4838665"/>
            <a:ext cx="5938982" cy="461665"/>
            <a:chOff x="2826327" y="2242942"/>
            <a:chExt cx="5938982" cy="461665"/>
          </a:xfrm>
        </p:grpSpPr>
        <p:sp>
          <p:nvSpPr>
            <p:cNvPr id="30" name="矩形: 圆角 29"/>
            <p:cNvSpPr/>
            <p:nvPr/>
          </p:nvSpPr>
          <p:spPr>
            <a:xfrm>
              <a:off x="2826327" y="2256227"/>
              <a:ext cx="5938982" cy="446001"/>
            </a:xfrm>
            <a:prstGeom prst="roundRect">
              <a:avLst>
                <a:gd name="adj" fmla="val 31290"/>
              </a:avLst>
            </a:prstGeom>
            <a:noFill/>
            <a:ln w="28575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881743" y="2242942"/>
              <a:ext cx="3467616" cy="461665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&lt;p&gt;</a:t>
              </a:r>
              <a:r>
                <a:rPr lang="zh-CN" altLang="en-US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这是一段文本</a:t>
              </a:r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&lt;/p&gt;</a:t>
              </a:r>
              <a:endParaRPr lang="zh-CN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829320" y="445923"/>
            <a:ext cx="2916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&lt;!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DOCTYPE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 html&gt;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745375" y="427450"/>
            <a:ext cx="3305775" cy="461665"/>
            <a:chOff x="3745375" y="427450"/>
            <a:chExt cx="3305775" cy="461665"/>
          </a:xfrm>
        </p:grpSpPr>
        <p:cxnSp>
          <p:nvCxnSpPr>
            <p:cNvPr id="34" name="直接箭头连接符 33"/>
            <p:cNvCxnSpPr>
              <a:stCxn id="32" idx="3"/>
            </p:cNvCxnSpPr>
            <p:nvPr/>
          </p:nvCxnSpPr>
          <p:spPr>
            <a:xfrm>
              <a:off x="3745375" y="676756"/>
              <a:ext cx="882043" cy="0"/>
            </a:xfrm>
            <a:prstGeom prst="straightConnector1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4712048" y="427450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解释文档的类型</a:t>
              </a:r>
              <a:endParaRPr lang="zh-CN" altLang="en-US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 animBg="1"/>
      <p:bldP spid="11" grpId="0"/>
      <p:bldP spid="12" grpId="0"/>
      <p:bldP spid="13" grpId="0"/>
      <p:bldP spid="14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动手练习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打开</a:t>
            </a:r>
            <a:r>
              <a:rPr lang="zh-CN" altLang="en-US" dirty="0"/>
              <a:t> </a:t>
            </a:r>
            <a:r>
              <a:rPr lang="en-US" altLang="zh-CN" dirty="0"/>
              <a:t>IDE</a:t>
            </a:r>
            <a:r>
              <a:rPr lang="zh-CN" altLang="en-US" dirty="0"/>
              <a:t> 或 记事本等文本编辑器</a:t>
            </a:r>
            <a:endParaRPr lang="en-US" altLang="zh-CN" dirty="0"/>
          </a:p>
          <a:p>
            <a:r>
              <a:rPr lang="zh-CN" altLang="en-US" dirty="0"/>
              <a:t>输入下面的网页内容</a:t>
            </a:r>
            <a:endParaRPr lang="en-US" altLang="zh-CN" dirty="0"/>
          </a:p>
          <a:p>
            <a:r>
              <a:rPr lang="zh-CN" altLang="en-US" dirty="0"/>
              <a:t>保存成</a:t>
            </a:r>
            <a:r>
              <a:rPr lang="en-US" altLang="zh-CN" dirty="0"/>
              <a:t> </a:t>
            </a:r>
            <a:r>
              <a:rPr lang="en-US" altLang="zh-CN" dirty="0" err="1"/>
              <a:t>xxxx.html</a:t>
            </a:r>
            <a:r>
              <a:rPr lang="zh-CN" altLang="en-US" dirty="0"/>
              <a:t> 或者 </a:t>
            </a:r>
            <a:r>
              <a:rPr lang="en-US" altLang="zh-CN" dirty="0" err="1"/>
              <a:t>xxx.htm</a:t>
            </a:r>
            <a:r>
              <a:rPr lang="zh-CN" altLang="en-US" dirty="0"/>
              <a:t> 文件</a:t>
            </a:r>
            <a:endParaRPr lang="en-US" altLang="zh-CN" dirty="0"/>
          </a:p>
          <a:p>
            <a:r>
              <a:rPr lang="zh-CN" altLang="en-US" dirty="0"/>
              <a:t>用浏览器打开此文件，检视其效果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</a:t>
            </a:r>
            <a:r>
              <a:rPr lang="en-US" altLang="zh-CN" dirty="0"/>
              <a:t>HTML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0818" y="1304907"/>
            <a:ext cx="11170364" cy="49011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HTML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文档结构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HTML</a:t>
            </a:r>
            <a:r>
              <a:rPr lang="zh-CN" altLang="en-US" dirty="0">
                <a:solidFill>
                  <a:srgbClr val="0070C0"/>
                </a:solidFill>
              </a:rPr>
              <a:t>标签元素与属性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常见标签及属性的使用</a:t>
            </a:r>
            <a:endParaRPr lang="en-US" altLang="zh-CN" dirty="0"/>
          </a:p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标签</a:t>
            </a:r>
            <a:r>
              <a:rPr lang="en-US" dirty="0"/>
              <a:t> (Tag)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err="1"/>
              <a:t>标签不区分大小写</a:t>
            </a:r>
            <a:endParaRPr lang="en-US" dirty="0"/>
          </a:p>
          <a:p>
            <a:r>
              <a:rPr lang="en-US" dirty="0" err="1"/>
              <a:t>例如</a:t>
            </a:r>
            <a:r>
              <a:rPr lang="zh-CN" altLang="en-US" dirty="0"/>
              <a:t>，标签</a:t>
            </a:r>
            <a:r>
              <a:rPr lang="en-US" altLang="zh-CN" dirty="0"/>
              <a:t> &lt;title&gt; </a:t>
            </a:r>
            <a:r>
              <a:rPr lang="zh-CN" altLang="en-US" dirty="0"/>
              <a:t>写作 </a:t>
            </a:r>
            <a:r>
              <a:rPr lang="en-US" altLang="zh-CN" dirty="0"/>
              <a:t>&lt;TITLE&gt;</a:t>
            </a:r>
            <a:r>
              <a:rPr lang="zh-CN" altLang="en-US" dirty="0"/>
              <a:t>、</a:t>
            </a:r>
            <a:r>
              <a:rPr lang="en-US" altLang="zh-CN" dirty="0"/>
              <a:t>&lt;Title&gt;</a:t>
            </a:r>
            <a:r>
              <a:rPr lang="zh-CN" altLang="en-US" dirty="0"/>
              <a:t>都可以正常工作</a:t>
            </a:r>
            <a:endParaRPr lang="en-US" altLang="zh-CN" dirty="0"/>
          </a:p>
          <a:p>
            <a:r>
              <a:rPr lang="zh-CN" altLang="en-US" dirty="0"/>
              <a:t>但是，规范上是要求仅使用小写字母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7200" dirty="0"/>
              <a:t>浏览器简介</a:t>
            </a:r>
            <a:endParaRPr lang="zh-CN" altLang="en-US" sz="7200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685642" y="4077929"/>
            <a:ext cx="7558008" cy="297874"/>
            <a:chOff x="1685642" y="4077929"/>
            <a:chExt cx="7558008" cy="29787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685642" y="4080239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685642" y="4375803"/>
              <a:ext cx="7556112" cy="0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9243650" y="4077929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1657934" y="2269261"/>
            <a:ext cx="88761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da-DK" altLang="zh-CN" sz="32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da-DK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Lorem ipsum dolor sit amet 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90941" y="4440535"/>
            <a:ext cx="2345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HTML Element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38940" y="3411835"/>
            <a:ext cx="1877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losing Tag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351628" y="2851726"/>
            <a:ext cx="852407" cy="591128"/>
            <a:chOff x="8351628" y="2851726"/>
            <a:chExt cx="852407" cy="591128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8351628" y="2854036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351628" y="3149600"/>
              <a:ext cx="852193" cy="0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204035" y="2851726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8777723" y="3147290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739778" y="1718542"/>
            <a:ext cx="852407" cy="593438"/>
            <a:chOff x="1724538" y="1718542"/>
            <a:chExt cx="852407" cy="593438"/>
          </a:xfrm>
        </p:grpSpPr>
        <p:grpSp>
          <p:nvGrpSpPr>
            <p:cNvPr id="36" name="组合 35"/>
            <p:cNvGrpSpPr/>
            <p:nvPr/>
          </p:nvGrpSpPr>
          <p:grpSpPr>
            <a:xfrm>
              <a:off x="1724538" y="2014106"/>
              <a:ext cx="852407" cy="297874"/>
              <a:chOff x="1733774" y="1880758"/>
              <a:chExt cx="852407" cy="297874"/>
            </a:xfrm>
          </p:grpSpPr>
          <p:cxnSp>
            <p:nvCxnSpPr>
              <p:cNvPr id="29" name="直接连接符 28"/>
              <p:cNvCxnSpPr/>
              <p:nvPr/>
            </p:nvCxnSpPr>
            <p:spPr>
              <a:xfrm rot="10800000">
                <a:off x="2586181" y="1880758"/>
                <a:ext cx="0" cy="295564"/>
              </a:xfrm>
              <a:prstGeom prst="lin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rot="10800000">
                <a:off x="1733988" y="1880758"/>
                <a:ext cx="852193" cy="0"/>
              </a:xfrm>
              <a:prstGeom prst="lin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10800000">
                <a:off x="1733774" y="1883068"/>
                <a:ext cx="0" cy="295564"/>
              </a:xfrm>
              <a:prstGeom prst="lin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接连接符 43"/>
            <p:cNvCxnSpPr/>
            <p:nvPr/>
          </p:nvCxnSpPr>
          <p:spPr>
            <a:xfrm>
              <a:off x="2150848" y="1718542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1133677" y="1197133"/>
            <a:ext cx="2063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Opening Tag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819401" y="2854958"/>
            <a:ext cx="5219694" cy="297874"/>
            <a:chOff x="1685642" y="4077929"/>
            <a:chExt cx="7558008" cy="297874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1685642" y="4080239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685642" y="4375803"/>
              <a:ext cx="7556112" cy="0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9243650" y="4077929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4780337" y="3186158"/>
            <a:ext cx="1366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altLang="zh-CN" sz="2400" dirty="0" err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ontent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33677" y="2208977"/>
            <a:ext cx="1457852" cy="854263"/>
            <a:chOff x="1133677" y="2208977"/>
            <a:chExt cx="1457852" cy="854263"/>
          </a:xfrm>
        </p:grpSpPr>
        <p:sp>
          <p:nvSpPr>
            <p:cNvPr id="56" name="椭圆 55"/>
            <p:cNvSpPr/>
            <p:nvPr/>
          </p:nvSpPr>
          <p:spPr>
            <a:xfrm>
              <a:off x="1739340" y="2208977"/>
              <a:ext cx="852189" cy="783618"/>
            </a:xfrm>
            <a:prstGeom prst="ellipse">
              <a:avLst/>
            </a:prstGeom>
            <a:no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58" name="直接箭头连接符 57"/>
            <p:cNvCxnSpPr/>
            <p:nvPr/>
          </p:nvCxnSpPr>
          <p:spPr>
            <a:xfrm flipH="1">
              <a:off x="1133677" y="2773680"/>
              <a:ext cx="605663" cy="289560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矩形 58"/>
          <p:cNvSpPr/>
          <p:nvPr/>
        </p:nvSpPr>
        <p:spPr>
          <a:xfrm>
            <a:off x="506362" y="2918460"/>
            <a:ext cx="692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Tag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33677" y="1032914"/>
            <a:ext cx="101650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ul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section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header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span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ol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table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footer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article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td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644525" y="238125"/>
            <a:ext cx="9405938" cy="823913"/>
          </a:xfrm>
        </p:spPr>
        <p:txBody>
          <a:bodyPr/>
          <a:lstStyle/>
          <a:p>
            <a:r>
              <a:rPr lang="en-US" altLang="zh-CN" dirty="0"/>
              <a:t>Element</a:t>
            </a:r>
            <a:r>
              <a:rPr lang="zh-CN" altLang="en-US" dirty="0"/>
              <a:t>元素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7" grpId="1"/>
      <p:bldP spid="42" grpId="0"/>
      <p:bldP spid="42" grpId="1"/>
      <p:bldP spid="45" grpId="0"/>
      <p:bldP spid="45" grpId="1"/>
      <p:bldP spid="54" grpId="0"/>
      <p:bldP spid="54" grpId="1"/>
      <p:bldP spid="59" grpId="0"/>
      <p:bldP spid="59" grpId="1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199309" y="1069144"/>
            <a:ext cx="101650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&lt;p&gt;             &lt;img&gt;         &lt;ul&gt;        &lt;br&gt;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&lt;title&gt;        &lt;section&gt;       &lt;li&gt;         &lt;hr&gt;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&lt;header&gt;       &lt;span&gt;        &lt;ol&gt;         &lt;tr&gt;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&lt;div&gt;          &lt;input&gt;     &lt;table&gt;      &lt;th&gt;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&lt;footer&gt;       &lt;article&gt;       &lt;td&gt;        &lt;th&gt;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348615" y="1713230"/>
            <a:ext cx="11495405" cy="22352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  <a:t>HTML 元素参考</a:t>
            </a:r>
            <a:b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</a:b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  <a:t>https://developer.mozilla.org/zh-CN/docs/Web/HTML/Element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4525" y="238125"/>
            <a:ext cx="9405938" cy="823913"/>
          </a:xfrm>
        </p:spPr>
        <p:txBody>
          <a:bodyPr/>
          <a:lstStyle/>
          <a:p>
            <a:r>
              <a:rPr lang="en-US" altLang="zh-CN" dirty="0" err="1"/>
              <a:t>Atrribute</a:t>
            </a:r>
            <a:r>
              <a:rPr lang="zh-CN" altLang="en-US" dirty="0"/>
              <a:t>属性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084781" y="2389004"/>
            <a:ext cx="10022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&lt;a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 </a:t>
            </a:r>
            <a:r>
              <a:rPr lang="en-US" altLang="zh-CN" sz="3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href</a:t>
            </a:r>
            <a:r>
              <a:rPr lang="en-US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=“https://xmu.edu.cn”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&gt;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厦门大学 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3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59521" y="3017044"/>
            <a:ext cx="5161765" cy="1516717"/>
            <a:chOff x="1859521" y="3017044"/>
            <a:chExt cx="5161765" cy="1516717"/>
          </a:xfrm>
        </p:grpSpPr>
        <p:grpSp>
          <p:nvGrpSpPr>
            <p:cNvPr id="8" name="组合 7"/>
            <p:cNvGrpSpPr/>
            <p:nvPr/>
          </p:nvGrpSpPr>
          <p:grpSpPr>
            <a:xfrm flipV="1">
              <a:off x="1859521" y="3017044"/>
              <a:ext cx="5161765" cy="823912"/>
              <a:chOff x="1724538" y="1718542"/>
              <a:chExt cx="852407" cy="59343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724538" y="2014106"/>
                <a:ext cx="852407" cy="297874"/>
                <a:chOff x="1733774" y="1880758"/>
                <a:chExt cx="852407" cy="297874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rot="10800000">
                  <a:off x="2586181" y="1880758"/>
                  <a:ext cx="0" cy="295564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 rot="10800000">
                  <a:off x="1733988" y="1880758"/>
                  <a:ext cx="852193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 rot="10800000">
                  <a:off x="1733774" y="1883068"/>
                  <a:ext cx="0" cy="295564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直接连接符 9"/>
              <p:cNvCxnSpPr/>
              <p:nvPr/>
            </p:nvCxnSpPr>
            <p:spPr>
              <a:xfrm>
                <a:off x="2150848" y="1718542"/>
                <a:ext cx="0" cy="295564"/>
              </a:xfrm>
              <a:prstGeom prst="lin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3393646" y="3887430"/>
              <a:ext cx="20948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 err="1">
                  <a:latin typeface="微软雅黑" panose="020B0503020204020204" charset="-122"/>
                  <a:ea typeface="微软雅黑" panose="020B0503020204020204" charset="-122"/>
                </a:rPr>
                <a:t>atrribute</a:t>
              </a:r>
              <a:endParaRPr lang="zh-CN" altLang="en-US" sz="3600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6767123" y="2391809"/>
            <a:ext cx="4307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&lt;a&gt;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厦门大学 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3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348615" y="1971675"/>
            <a:ext cx="11495405" cy="230632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  <a:t>HTML 属性参考</a:t>
            </a:r>
            <a:b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</a:b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  <a:t>https://developer.mozilla.org/zh-CN/docs/Web/HTML/Attributes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独立标签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严格的 </a:t>
            </a:r>
            <a:r>
              <a:rPr lang="en-US" altLang="zh-CN" dirty="0"/>
              <a:t>HTML </a:t>
            </a:r>
            <a:r>
              <a:rPr lang="zh-CN" altLang="en-US" dirty="0"/>
              <a:t>规则规定：任何元素必须既有起始标签，也有结束标签。对于 </a:t>
            </a:r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 </a:t>
            </a:r>
            <a:r>
              <a:rPr lang="zh-CN" altLang="en-US" dirty="0"/>
              <a:t>这种没有被包裹内容的则必须写成</a:t>
            </a:r>
            <a:r>
              <a:rPr lang="en-US" altLang="zh-CN" dirty="0"/>
              <a:t> &lt;</a:t>
            </a:r>
            <a:r>
              <a:rPr lang="en-US" altLang="zh-CN" dirty="0" err="1"/>
              <a:t>br</a:t>
            </a:r>
            <a:r>
              <a:rPr lang="en-US" altLang="zh-CN" dirty="0"/>
              <a:t> /&gt;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 /&gt;</a:t>
            </a:r>
            <a:r>
              <a:rPr lang="zh-CN" altLang="en-US" dirty="0"/>
              <a:t>，诸如此类。</a:t>
            </a:r>
            <a:endParaRPr lang="en-US" altLang="zh-CN" dirty="0"/>
          </a:p>
          <a:p>
            <a:r>
              <a:rPr lang="en-US" dirty="0" err="1"/>
              <a:t>因为历史原因</a:t>
            </a:r>
            <a:r>
              <a:rPr lang="zh-CN" altLang="en-US" dirty="0"/>
              <a:t>，很多开发者并未遵守严格规则，因此浏览器也会采用容错的方式来兼容这些不严谨的写法。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HTML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文档结构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元素与属性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常见标签及属性的使用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常见元素及属性的使用</a:t>
            </a:r>
            <a:br>
              <a:rPr lang="en-US" altLang="zh-CN" dirty="0">
                <a:solidFill>
                  <a:srgbClr val="0070C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>
                <a:highlight>
                  <a:srgbClr val="0000FF"/>
                </a:highlight>
              </a:rPr>
              <a:t>文本</a:t>
            </a:r>
            <a:endParaRPr lang="en-US" altLang="zh-CN" dirty="0">
              <a:highlight>
                <a:srgbClr val="0000FF"/>
              </a:highlight>
            </a:endParaRPr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0257" y="1447799"/>
            <a:ext cx="6043383" cy="48903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</a:t>
            </a:r>
            <a:r>
              <a:rPr lang="en-US" altLang="zh-CN" dirty="0"/>
              <a:t>&lt;h1&gt;…&lt;h6&gt;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0680" y="1062319"/>
            <a:ext cx="8238653" cy="53478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段落 </a:t>
            </a:r>
            <a:r>
              <a:rPr lang="en-US" altLang="zh-CN" dirty="0"/>
              <a:t>&lt;p&gt; 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9" y="1178859"/>
            <a:ext cx="3597647" cy="4891088"/>
          </a:xfr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08" y="1524835"/>
            <a:ext cx="7487695" cy="24958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文本举例（忽略源代码版式）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541" y="1062319"/>
            <a:ext cx="6143192" cy="52221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33" y="1062319"/>
            <a:ext cx="5503583" cy="3560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66771" y="273389"/>
            <a:ext cx="10490052" cy="33659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 谷歌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占据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69.18%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份额，微软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涨至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7.76%</a:t>
            </a:r>
            <a:b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谷歌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浏览器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市场份额从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68.5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％增长到了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69.18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％，依旧稳居第一；</a:t>
            </a:r>
            <a:b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微软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Chromium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版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浏览器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市场份额从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7.59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％增长到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7.76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％；</a:t>
            </a:r>
            <a:b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Firefox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浏览器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，从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7.19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％增长到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7.25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％。</a:t>
            </a:r>
            <a:b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May 4, 2020</a:t>
            </a:r>
            <a:b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全球浏览器最新战况：谷歌Chrome占据69.18%份额，微软Edge涨至7.76%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96" y="2715995"/>
            <a:ext cx="5889317" cy="33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71" y="3342036"/>
            <a:ext cx="2555378" cy="2555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30" y="3381577"/>
            <a:ext cx="1538061" cy="12949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67" y="4861454"/>
            <a:ext cx="1174206" cy="11066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91" y="3470586"/>
            <a:ext cx="1137829" cy="11169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文本举例（段落原格式标记）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1140284"/>
            <a:ext cx="5582429" cy="52013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43" y="1561839"/>
            <a:ext cx="5391902" cy="186716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水平线举例 </a:t>
            </a:r>
            <a:r>
              <a:rPr lang="en-US" altLang="zh-CN" dirty="0"/>
              <a:t>&lt;</a:t>
            </a:r>
            <a:r>
              <a:rPr lang="en-US" altLang="zh-CN" dirty="0" err="1"/>
              <a:t>hr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6097" y="1406142"/>
            <a:ext cx="4914900" cy="4371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32" y="1514208"/>
            <a:ext cx="5792008" cy="38295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利用所学知识实现如下页面显示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576" y="2395537"/>
            <a:ext cx="2676525" cy="2066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77609" y="3119718"/>
            <a:ext cx="5466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提示：综合使用标题标签，段落标签</a:t>
            </a:r>
            <a:r>
              <a:rPr lang="en-US" altLang="zh-CN" dirty="0"/>
              <a:t>&lt;p&gt;,</a:t>
            </a:r>
            <a:r>
              <a:rPr lang="zh-CN" altLang="en-US" dirty="0"/>
              <a:t> 上</a:t>
            </a:r>
            <a:r>
              <a:rPr lang="en-US" altLang="zh-CN" dirty="0"/>
              <a:t>/</a:t>
            </a:r>
            <a:r>
              <a:rPr lang="zh-CN" altLang="en-US" dirty="0"/>
              <a:t>下标签</a:t>
            </a:r>
            <a:endParaRPr lang="en-US" altLang="zh-CN" dirty="0"/>
          </a:p>
          <a:p>
            <a:r>
              <a:rPr lang="en-US" altLang="zh-CN" dirty="0"/>
              <a:t>&lt;sup&gt; &lt;sub&gt;</a:t>
            </a:r>
            <a:r>
              <a:rPr lang="zh-CN" altLang="en-US" dirty="0"/>
              <a:t>以及对齐属性 </a:t>
            </a:r>
            <a:r>
              <a:rPr lang="en-US" altLang="zh-CN" dirty="0"/>
              <a:t>align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常见标签及属性的使用</a:t>
            </a:r>
            <a:br>
              <a:rPr lang="en-US" altLang="zh-CN" dirty="0">
                <a:solidFill>
                  <a:srgbClr val="0070C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图像与超链接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53" y="1661866"/>
            <a:ext cx="4867954" cy="35342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什么是超链接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超链接是整个万维网</a:t>
            </a:r>
            <a:r>
              <a:rPr lang="en-US" dirty="0"/>
              <a:t> (www)</a:t>
            </a:r>
            <a:r>
              <a:rPr lang="en-US" dirty="0" err="1"/>
              <a:t>最令人兴奋的创新之一</a:t>
            </a:r>
            <a:endParaRPr lang="en-US" dirty="0"/>
          </a:p>
          <a:p>
            <a:r>
              <a:rPr lang="en-US" dirty="0" err="1"/>
              <a:t>也是超文本的最大的特性之一</a:t>
            </a:r>
            <a:r>
              <a:rPr lang="zh-CN" altLang="en-US" dirty="0"/>
              <a:t>。</a:t>
            </a:r>
            <a:endParaRPr lang="en-US" dirty="0"/>
          </a:p>
          <a:p>
            <a:r>
              <a:rPr lang="en-US" dirty="0" err="1"/>
              <a:t>它使得普通的文本文档可以链接到互联网的其它文档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dirty="0" err="1"/>
              <a:t>使得互联网上所有的文档都连接在一起织成一张网</a:t>
            </a:r>
            <a:r>
              <a:rPr lang="zh-CN" altLang="en-US" dirty="0"/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链接标签</a:t>
            </a:r>
            <a:r>
              <a:rPr lang="en-US" dirty="0"/>
              <a:t> </a:t>
            </a:r>
            <a:r>
              <a:rPr lang="en-US" dirty="0" err="1"/>
              <a:t>锚</a:t>
            </a:r>
            <a:r>
              <a:rPr lang="en-US" dirty="0"/>
              <a:t> &lt;a&gt;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可以将文本或其它内容</a:t>
            </a:r>
            <a:r>
              <a:rPr lang="zh-CN" altLang="en-US" dirty="0"/>
              <a:t>（如图片等）转化为链接，来希望点击链接后导航至新的网址。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&lt;a&gt; </a:t>
            </a:r>
            <a:r>
              <a:rPr lang="zh-CN" altLang="en-US" dirty="0"/>
              <a:t>标签，也称之为锚点</a:t>
            </a:r>
            <a:endParaRPr lang="en-US" altLang="zh-CN" dirty="0"/>
          </a:p>
          <a:p>
            <a:r>
              <a:rPr lang="zh-CN" altLang="en-US" dirty="0"/>
              <a:t>需要一个链接网址的属性：</a:t>
            </a:r>
            <a:r>
              <a:rPr lang="en-US" altLang="zh-CN" dirty="0" err="1"/>
              <a:t>href</a:t>
            </a:r>
            <a:endParaRPr lang="en-US" altLang="zh-CN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www.xmu.edu.cn</a:t>
            </a:r>
            <a:r>
              <a:rPr lang="en-US" dirty="0"/>
              <a:t>/"&gt;</a:t>
            </a:r>
            <a:r>
              <a:rPr lang="en-US" dirty="0" err="1"/>
              <a:t>厦门大学</a:t>
            </a:r>
            <a:r>
              <a:rPr lang="en-US" dirty="0"/>
              <a:t>&lt;/a&gt;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链接的其它属性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title属性</a:t>
            </a:r>
            <a:r>
              <a:rPr lang="zh-CN" altLang="en-US" dirty="0"/>
              <a:t>：当鼠标移到链接上（不点击），所出现的文字</a:t>
            </a:r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属性：在什么地方打开链接</a:t>
            </a:r>
            <a:endParaRPr lang="en-US" altLang="zh-CN" dirty="0"/>
          </a:p>
          <a:p>
            <a:pPr lvl="1"/>
            <a:r>
              <a:rPr lang="en-US" dirty="0"/>
              <a:t>_self</a:t>
            </a:r>
            <a:r>
              <a:rPr lang="zh-CN" altLang="en-US" dirty="0"/>
              <a:t>：</a:t>
            </a:r>
            <a:r>
              <a:rPr lang="en-US" dirty="0" err="1"/>
              <a:t>默认值</a:t>
            </a:r>
            <a:r>
              <a:rPr lang="zh-CN" altLang="en-US" dirty="0"/>
              <a:t>，在当前窗口打开</a:t>
            </a:r>
            <a:endParaRPr lang="en-US" dirty="0"/>
          </a:p>
          <a:p>
            <a:pPr lvl="1"/>
            <a:r>
              <a:rPr lang="en-US" dirty="0"/>
              <a:t>_blank</a:t>
            </a:r>
            <a:r>
              <a:rPr lang="zh-CN" altLang="en-US" dirty="0"/>
              <a:t>：在新窗口打开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图像与超链接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30" y="1475927"/>
            <a:ext cx="6696075" cy="306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12" y="2431291"/>
            <a:ext cx="4325470" cy="30706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</p:spPr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8457" y="1585090"/>
            <a:ext cx="11075086" cy="4483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70" y="329141"/>
            <a:ext cx="4762500" cy="367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图片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要在网页中放一幅文件名为</a:t>
            </a:r>
            <a:r>
              <a:rPr lang="en-US" dirty="0"/>
              <a:t> </a:t>
            </a:r>
            <a:r>
              <a:rPr lang="en-US" dirty="0" err="1"/>
              <a:t>dinosaur.jpg</a:t>
            </a:r>
            <a:r>
              <a:rPr lang="zh-CN" altLang="en-US" dirty="0"/>
              <a:t> 的图片</a:t>
            </a:r>
            <a:endParaRPr lang="en-US" altLang="zh-CN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dinosaur.jpg</a:t>
            </a:r>
            <a:r>
              <a:rPr lang="en-US" dirty="0"/>
              <a:t>" /&gt;</a:t>
            </a:r>
            <a:endParaRPr lang="en-US" dirty="0"/>
          </a:p>
          <a:p>
            <a:r>
              <a:rPr lang="en-US" dirty="0" err="1"/>
              <a:t>建议将图片都存储到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 同目录的</a:t>
            </a:r>
            <a:r>
              <a:rPr lang="en-US" altLang="zh-CN" dirty="0"/>
              <a:t> images </a:t>
            </a:r>
            <a:r>
              <a:rPr lang="zh-CN" altLang="en-US" dirty="0"/>
              <a:t>目录下</a:t>
            </a:r>
            <a:endParaRPr lang="en-US" altLang="zh-CN" dirty="0"/>
          </a:p>
          <a:p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="images/</a:t>
            </a:r>
            <a:r>
              <a:rPr lang="en-US" altLang="zh-CN" dirty="0" err="1"/>
              <a:t>dinosaur.jpg</a:t>
            </a:r>
            <a:r>
              <a:rPr lang="en-US" altLang="zh-CN" dirty="0"/>
              <a:t>" /&gt;</a:t>
            </a:r>
            <a:endParaRPr lang="en-US" altLang="zh-CN" dirty="0"/>
          </a:p>
          <a:p>
            <a:r>
              <a:rPr lang="zh-CN" altLang="en-US" dirty="0"/>
              <a:t>宽度</a:t>
            </a:r>
            <a:r>
              <a:rPr lang="en-US" altLang="zh-CN" dirty="0"/>
              <a:t>(width)</a:t>
            </a:r>
            <a:r>
              <a:rPr lang="zh-CN" altLang="en-US" dirty="0"/>
              <a:t>和高度</a:t>
            </a:r>
            <a:r>
              <a:rPr lang="en-US" altLang="zh-CN" dirty="0"/>
              <a:t>(height)</a:t>
            </a:r>
            <a:r>
              <a:rPr lang="zh-CN" altLang="en-US" dirty="0"/>
              <a:t>属性，指定显示的像素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7200" dirty="0"/>
              <a:t>WEB</a:t>
            </a:r>
            <a:r>
              <a:rPr lang="zh-CN" altLang="en-US" sz="7200"/>
              <a:t>标准简介</a:t>
            </a:r>
            <a:endParaRPr lang="zh-CN" altLang="en-US" sz="7200" dirty="0"/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6930" y="0"/>
            <a:ext cx="719310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练习</a:t>
            </a:r>
            <a:r>
              <a:rPr lang="zh-CN" altLang="en-US" dirty="0"/>
              <a:t>：</a:t>
            </a:r>
            <a:r>
              <a:rPr lang="en-US" dirty="0"/>
              <a:t>图片搭配说明文字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660326"/>
            <a:ext cx="11112761" cy="353734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练习</a:t>
            </a:r>
            <a:r>
              <a:rPr lang="zh-CN" altLang="en-US" dirty="0"/>
              <a:t>：</a:t>
            </a:r>
            <a:r>
              <a:rPr lang="en-US" altLang="zh-CN" dirty="0"/>
              <a:t>图片搭配说明文字2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622028"/>
            <a:ext cx="10979693" cy="45247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常见元素及属性的使用</a:t>
            </a:r>
            <a:br>
              <a:rPr lang="en-US" altLang="zh-CN" dirty="0">
                <a:solidFill>
                  <a:srgbClr val="0070C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布局与列表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6639" y="937722"/>
            <a:ext cx="4264083" cy="5682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49" y="1561521"/>
            <a:ext cx="394335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30" y="1447800"/>
            <a:ext cx="10935955" cy="4890370"/>
          </a:xfrm>
        </p:spPr>
        <p:txBody>
          <a:bodyPr/>
          <a:lstStyle/>
          <a:p>
            <a:r>
              <a:rPr lang="zh-CN" altLang="en-US" dirty="0"/>
              <a:t>新建页面，实现一个签到表格，如下图所示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09" y="2652604"/>
            <a:ext cx="2629105" cy="24628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Div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dirty="0"/>
              <a:t>div</a:t>
            </a:r>
            <a:r>
              <a:rPr lang="zh-CN" altLang="en-US" dirty="0"/>
              <a:t>元素是一个最常用的通用块元素，它用于包住一些元素和文字内容，以便进一步用</a:t>
            </a:r>
            <a:r>
              <a:rPr lang="en-US" altLang="zh-CN" dirty="0"/>
              <a:t>CSS</a:t>
            </a:r>
            <a:r>
              <a:rPr lang="zh-CN" altLang="en-US" dirty="0"/>
              <a:t>进行排版处理。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19" y="2977509"/>
            <a:ext cx="2547548" cy="321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16" y="2977509"/>
            <a:ext cx="2596661" cy="326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</a:t>
            </a:r>
            <a:r>
              <a:rPr lang="zh-CN" altLang="en-US" dirty="0"/>
              <a:t>举例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30" y="846057"/>
            <a:ext cx="6700333" cy="6011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92" y="846057"/>
            <a:ext cx="4275745" cy="46403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列表</a:t>
            </a:r>
            <a:r>
              <a:rPr lang="zh-CN" altLang="en-US" dirty="0"/>
              <a:t>（无序）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ul</a:t>
            </a:r>
            <a:r>
              <a:rPr lang="zh-CN" altLang="en-US" dirty="0"/>
              <a:t>元素  （无序列表，内部序列之间没有顺序）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428" y="2469395"/>
            <a:ext cx="2382642" cy="1721605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310" y="2469395"/>
            <a:ext cx="3558514" cy="224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列表</a:t>
            </a:r>
            <a:r>
              <a:rPr lang="zh-CN" altLang="en-US" dirty="0"/>
              <a:t>（有序）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ol</a:t>
            </a:r>
            <a:r>
              <a:rPr lang="zh-CN" altLang="en-US" dirty="0"/>
              <a:t>元素  （有序列表，内部序列之间有顺序，默认以 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3...</a:t>
            </a:r>
            <a:r>
              <a:rPr lang="zh-CN" altLang="en-US" dirty="0"/>
              <a:t>作为行首排序标志）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0754" y="2760528"/>
            <a:ext cx="6062223" cy="13369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54" y="4202920"/>
            <a:ext cx="6558349" cy="1855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19545" y="18990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7200" dirty="0"/>
              <a:t>三层标准</a:t>
            </a:r>
            <a:endParaRPr lang="zh-CN" altLang="en-US" sz="7200" dirty="0"/>
          </a:p>
        </p:txBody>
      </p:sp>
      <p:sp>
        <p:nvSpPr>
          <p:cNvPr id="3" name="标题 2"/>
          <p:cNvSpPr txBox="1"/>
          <p:nvPr/>
        </p:nvSpPr>
        <p:spPr>
          <a:xfrm>
            <a:off x="1402086" y="1432560"/>
            <a:ext cx="3827239" cy="620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W3C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（万维网联盟）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010790" y="2628694"/>
            <a:ext cx="10490052" cy="19588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结构（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 HTML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表现（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）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 CSS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行为（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表单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/>
              <a:t>表单控件元素用于收集用户输入的信息</a:t>
            </a:r>
            <a:endParaRPr lang="en-US" altLang="zh-CN" dirty="0"/>
          </a:p>
          <a:p>
            <a:pPr lvl="1" indent="-342900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input</a:t>
            </a:r>
            <a:r>
              <a:rPr lang="zh-CN" altLang="en-US" dirty="0"/>
              <a:t>（输入框）元素</a:t>
            </a:r>
            <a:r>
              <a:rPr lang="en-US" altLang="zh-CN" dirty="0"/>
              <a:t>:</a:t>
            </a:r>
            <a:r>
              <a:rPr lang="zh-CN" altLang="en-US" dirty="0"/>
              <a:t>根据</a:t>
            </a:r>
            <a:r>
              <a:rPr lang="en-US" altLang="zh-CN" dirty="0"/>
              <a:t>type</a:t>
            </a:r>
            <a:r>
              <a:rPr lang="zh-CN" altLang="en-US" dirty="0"/>
              <a:t>属性不同其包含多达</a:t>
            </a:r>
            <a:r>
              <a:rPr lang="en-US" altLang="zh-CN" dirty="0"/>
              <a:t>22</a:t>
            </a:r>
            <a:r>
              <a:rPr lang="zh-CN" altLang="en-US" dirty="0"/>
              <a:t>种类型，但是，目前各种浏览器都支持的有</a:t>
            </a:r>
            <a:r>
              <a:rPr lang="en-US" altLang="zh-CN" dirty="0"/>
              <a:t>14</a:t>
            </a:r>
            <a:r>
              <a:rPr lang="zh-CN" altLang="en-US" dirty="0"/>
              <a:t>种</a:t>
            </a:r>
            <a:endParaRPr lang="en-US" altLang="zh-CN" dirty="0"/>
          </a:p>
          <a:p>
            <a:pPr lvl="1" indent="-342900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select</a:t>
            </a:r>
            <a:r>
              <a:rPr lang="zh-CN" altLang="en-US" dirty="0"/>
              <a:t>（列表框）元素和</a:t>
            </a:r>
            <a:r>
              <a:rPr lang="en-US" altLang="zh-CN" dirty="0" err="1"/>
              <a:t>datalist</a:t>
            </a:r>
            <a:r>
              <a:rPr lang="zh-CN" altLang="en-US" dirty="0"/>
              <a:t>（预选列表框）元素，它们都包含</a:t>
            </a:r>
            <a:r>
              <a:rPr lang="en-US" altLang="zh-CN" dirty="0"/>
              <a:t>option</a:t>
            </a:r>
            <a:r>
              <a:rPr lang="zh-CN" altLang="en-US" dirty="0"/>
              <a:t>（选项）元素</a:t>
            </a:r>
            <a:endParaRPr lang="en-US" altLang="zh-CN" dirty="0"/>
          </a:p>
          <a:p>
            <a:pPr lvl="1" indent="-342900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textarea</a:t>
            </a:r>
            <a:r>
              <a:rPr lang="zh-CN" altLang="en-US" dirty="0"/>
              <a:t>（</a:t>
            </a:r>
            <a:r>
              <a:rPr lang="zh-TW" altLang="en-US" dirty="0"/>
              <a:t>多行文本输入框）元素  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表单举例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887" y="1843087"/>
            <a:ext cx="10944225" cy="31718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30" y="1438563"/>
            <a:ext cx="4544291" cy="4890370"/>
          </a:xfrm>
        </p:spPr>
        <p:txBody>
          <a:bodyPr>
            <a:normAutofit/>
          </a:bodyPr>
          <a:lstStyle/>
          <a:p>
            <a:r>
              <a:rPr lang="en-US" dirty="0" err="1"/>
              <a:t>块元素</a:t>
            </a:r>
            <a:endParaRPr lang="en-US" altLang="zh-CN" dirty="0"/>
          </a:p>
          <a:p>
            <a:pPr lvl="1"/>
            <a:r>
              <a:rPr lang="zh-CN" altLang="en-US" dirty="0"/>
              <a:t>在页面以块的形式展现</a:t>
            </a:r>
            <a:endParaRPr lang="en-US" altLang="zh-CN" dirty="0"/>
          </a:p>
          <a:p>
            <a:pPr lvl="1"/>
            <a:r>
              <a:rPr lang="zh-CN" altLang="en-US" dirty="0"/>
              <a:t>出现在新的一行</a:t>
            </a:r>
            <a:endParaRPr lang="en-US" altLang="zh-CN" dirty="0"/>
          </a:p>
          <a:p>
            <a:pPr lvl="1"/>
            <a:r>
              <a:rPr lang="zh-CN" altLang="en-US" dirty="0"/>
              <a:t>占全部宽度</a:t>
            </a:r>
            <a:endParaRPr lang="en-US" altLang="zh-CN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&lt;div&gt; &lt;h1&gt;-&lt;h6&gt; &lt;p&gt;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438196" y="1438563"/>
            <a:ext cx="5091258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32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28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6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内联元素</a:t>
            </a:r>
            <a:endParaRPr lang="en-US" altLang="zh-CN" dirty="0"/>
          </a:p>
          <a:p>
            <a:pPr lvl="1"/>
            <a:r>
              <a:rPr lang="zh-CN" altLang="en-US" dirty="0"/>
              <a:t>通常在块元素内</a:t>
            </a:r>
            <a:endParaRPr lang="en-US" altLang="zh-CN" dirty="0"/>
          </a:p>
          <a:p>
            <a:pPr lvl="1"/>
            <a:r>
              <a:rPr lang="zh-CN" altLang="en-US" dirty="0"/>
              <a:t>不会导致文本换行</a:t>
            </a:r>
            <a:endParaRPr lang="en-US" altLang="zh-CN" dirty="0"/>
          </a:p>
          <a:p>
            <a:pPr lvl="1"/>
            <a:r>
              <a:rPr lang="zh-CN" altLang="en-US" dirty="0"/>
              <a:t>只占必要的部分宽度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&lt;</a:t>
            </a:r>
            <a:r>
              <a:rPr lang="en-US" altLang="zh-CN" dirty="0">
                <a:solidFill>
                  <a:srgbClr val="FFC000"/>
                </a:solidFill>
              </a:rPr>
              <a:t>a</a:t>
            </a:r>
            <a:r>
              <a:rPr lang="en-US" altLang="zh-CN" dirty="0"/>
              <a:t>&gt; &lt;</a:t>
            </a:r>
            <a:r>
              <a:rPr lang="en-US" altLang="zh-CN" dirty="0" err="1">
                <a:solidFill>
                  <a:srgbClr val="FFC000"/>
                </a:solidFill>
              </a:rPr>
              <a:t>img</a:t>
            </a:r>
            <a:r>
              <a:rPr lang="en-US" altLang="zh-CN" dirty="0"/>
              <a:t>&gt; &lt;</a:t>
            </a:r>
            <a:r>
              <a:rPr lang="en-US" altLang="zh-CN" dirty="0" err="1">
                <a:solidFill>
                  <a:srgbClr val="FFC000"/>
                </a:solidFill>
              </a:rPr>
              <a:t>em</a:t>
            </a:r>
            <a:r>
              <a:rPr lang="en-US" altLang="zh-CN" dirty="0"/>
              <a:t>&gt; &lt;</a:t>
            </a:r>
            <a:r>
              <a:rPr lang="en-US" altLang="zh-CN" dirty="0">
                <a:solidFill>
                  <a:srgbClr val="FFC000"/>
                </a:solidFill>
              </a:rPr>
              <a:t>p</a:t>
            </a:r>
            <a:r>
              <a:rPr lang="en-US" altLang="zh-CN" dirty="0"/>
              <a:t>&gt; &lt;</a:t>
            </a:r>
            <a:r>
              <a:rPr lang="en-US" altLang="zh-CN" dirty="0">
                <a:solidFill>
                  <a:srgbClr val="FFC000"/>
                </a:solidFill>
              </a:rPr>
              <a:t>strong</a:t>
            </a:r>
            <a:r>
              <a:rPr lang="en-US" altLang="zh-CN" dirty="0"/>
              <a:t>&gt;  </a:t>
            </a:r>
            <a:endParaRPr lang="en-US" altLang="zh-CN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4525" y="238125"/>
            <a:ext cx="9405938" cy="823913"/>
          </a:xfrm>
        </p:spPr>
        <p:txBody>
          <a:bodyPr/>
          <a:lstStyle/>
          <a:p>
            <a:r>
              <a:rPr lang="zh-CN" altLang="en-US" dirty="0"/>
              <a:t>元素总结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7200" dirty="0"/>
              <a:t>one more thing</a:t>
            </a:r>
            <a:endParaRPr lang="zh-CN" altLang="en-US" sz="7200" dirty="0"/>
          </a:p>
        </p:txBody>
      </p: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425930"/>
          </a:xfrm>
        </p:spPr>
        <p:txBody>
          <a:bodyPr/>
          <a:lstStyle/>
          <a:p>
            <a:pPr algn="ctr"/>
            <a:r>
              <a:rPr lang="zh-CN" altLang="en-US" dirty="0"/>
              <a:t>学习</a:t>
            </a:r>
            <a:r>
              <a:rPr lang="en-US" altLang="zh-CN" dirty="0"/>
              <a:t>HTML5</a:t>
            </a:r>
            <a:br>
              <a:rPr lang="en-US" altLang="zh-CN" dirty="0"/>
            </a:br>
            <a:r>
              <a:rPr lang="en-US" altLang="zh-CN" dirty="0">
                <a:hlinkClick r:id="rId1"/>
              </a:rPr>
              <a:t>https://www.w3cschool.cn/html5/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89" y="1801182"/>
            <a:ext cx="10342857" cy="48190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“</a:t>
            </a:r>
            <a:r>
              <a:rPr altLang="en-US"/>
              <a:t>我”的学习网站</a:t>
            </a:r>
            <a:endParaRPr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信息学院实验教学中心</a:t>
            </a:r>
            <a:endParaRPr lang="en-US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60" y="1447800"/>
            <a:ext cx="3276600" cy="495300"/>
          </a:xfrm>
          <a:prstGeom prst="rect">
            <a:avLst/>
          </a:prstGeom>
        </p:spPr>
      </p:pic>
      <p:pic>
        <p:nvPicPr>
          <p:cNvPr id="6" name="图片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" y="2302510"/>
            <a:ext cx="3276600" cy="758825"/>
          </a:xfrm>
          <a:prstGeom prst="rect">
            <a:avLst/>
          </a:prstGeom>
        </p:spPr>
      </p:pic>
      <p:pic>
        <p:nvPicPr>
          <p:cNvPr id="7" name="图片 6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" y="3449320"/>
            <a:ext cx="3276600" cy="765810"/>
          </a:xfrm>
          <a:prstGeom prst="rect">
            <a:avLst/>
          </a:prstGeom>
        </p:spPr>
      </p:pic>
      <p:pic>
        <p:nvPicPr>
          <p:cNvPr id="9" name="图片 8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325" y="3449320"/>
            <a:ext cx="3861435" cy="780415"/>
          </a:xfrm>
          <a:prstGeom prst="rect">
            <a:avLst/>
          </a:prstGeom>
        </p:spPr>
      </p:pic>
      <p:pic>
        <p:nvPicPr>
          <p:cNvPr id="11" name="图片 10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8750" y="1447800"/>
            <a:ext cx="1633220" cy="1633220"/>
          </a:xfrm>
          <a:prstGeom prst="rect">
            <a:avLst/>
          </a:prstGeom>
        </p:spPr>
      </p:pic>
      <p:pic>
        <p:nvPicPr>
          <p:cNvPr id="12" name="图片 11">
            <a:hlinkClick r:id="rId11" action="ppaction://hlinkfile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160" y="4564380"/>
            <a:ext cx="3277235" cy="742950"/>
          </a:xfrm>
          <a:prstGeom prst="rect">
            <a:avLst/>
          </a:prstGeom>
        </p:spPr>
      </p:pic>
      <p:pic>
        <p:nvPicPr>
          <p:cNvPr id="13" name="图片 12">
            <a:hlinkClick r:id="rId13" action="ppaction://hlinkfile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4120" y="4564380"/>
            <a:ext cx="1691640" cy="739140"/>
          </a:xfrm>
          <a:prstGeom prst="rect">
            <a:avLst/>
          </a:prstGeom>
        </p:spPr>
      </p:pic>
      <p:pic>
        <p:nvPicPr>
          <p:cNvPr id="14" name="图片 13">
            <a:hlinkClick r:id="rId15" action="ppaction://hlinkfile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1820" y="5307330"/>
            <a:ext cx="44323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altLang="en-US" dirty="0">
                <a:sym typeface="微软雅黑" panose="020B0503020204020204" charset="-122"/>
              </a:rPr>
              <a:t>本课所有作业放在一个目录中。</a:t>
            </a:r>
            <a:endParaRPr altLang="en-US" dirty="0"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altLang="en-US" dirty="0">
                <a:sym typeface="微软雅黑" panose="020B0503020204020204" charset="-122"/>
              </a:rPr>
              <a:t>所有文件（包含</a:t>
            </a:r>
            <a:r>
              <a:rPr lang="en-US" altLang="zh-CN" dirty="0">
                <a:sym typeface="微软雅黑" panose="020B0503020204020204" charset="-122"/>
              </a:rPr>
              <a:t>html</a:t>
            </a:r>
            <a:r>
              <a:rPr altLang="en-US" dirty="0">
                <a:sym typeface="微软雅黑" panose="020B0503020204020204" charset="-122"/>
              </a:rPr>
              <a:t>，</a:t>
            </a:r>
            <a:r>
              <a:rPr lang="en-US" altLang="zh-CN" dirty="0">
                <a:sym typeface="微软雅黑" panose="020B0503020204020204" charset="-122"/>
              </a:rPr>
              <a:t>css</a:t>
            </a:r>
            <a:r>
              <a:rPr altLang="en-US" dirty="0">
                <a:sym typeface="微软雅黑" panose="020B0503020204020204" charset="-122"/>
              </a:rPr>
              <a:t>，</a:t>
            </a:r>
            <a:r>
              <a:rPr lang="en-US" altLang="zh-CN" dirty="0">
                <a:sym typeface="微软雅黑" panose="020B0503020204020204" charset="-122"/>
              </a:rPr>
              <a:t>js</a:t>
            </a:r>
            <a:r>
              <a:rPr altLang="en-US" dirty="0">
                <a:sym typeface="微软雅黑" panose="020B0503020204020204" charset="-122"/>
              </a:rPr>
              <a:t>等）按照原来的目录打包，解包后能正确运行显示。</a:t>
            </a:r>
            <a:endParaRPr lang="zh-CN" altLang="en-US" dirty="0"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altLang="en-US" dirty="0">
                <a:sym typeface="微软雅黑" panose="020B0503020204020204" charset="-122"/>
              </a:rPr>
              <a:t>在</a:t>
            </a:r>
            <a:r>
              <a:rPr lang="en-US" altLang="zh-CN" dirty="0">
                <a:sym typeface="微软雅黑" panose="020B0503020204020204" charset="-122"/>
              </a:rPr>
              <a:t>2023-10-1</a:t>
            </a:r>
            <a:r>
              <a:rPr altLang="en-US" dirty="0">
                <a:sym typeface="微软雅黑" panose="020B0503020204020204" charset="-122"/>
              </a:rPr>
              <a:t>前上传至</a:t>
            </a:r>
            <a:r>
              <a:rPr lang="en-US" altLang="zh-CN" dirty="0">
                <a:sym typeface="微软雅黑" panose="020B0503020204020204" charset="-122"/>
              </a:rPr>
              <a:t> ftp://121.192.180.66/</a:t>
            </a:r>
            <a:r>
              <a:rPr altLang="en-US" dirty="0">
                <a:sym typeface="微软雅黑" panose="020B0503020204020204" charset="-122"/>
              </a:rPr>
              <a:t>上传作业</a:t>
            </a:r>
            <a:r>
              <a:rPr lang="en-US" altLang="zh-CN" dirty="0">
                <a:sym typeface="微软雅黑" panose="020B0503020204020204" charset="-122"/>
              </a:rPr>
              <a:t>/</a:t>
            </a:r>
            <a:r>
              <a:rPr altLang="en-US" dirty="0">
                <a:sym typeface="微软雅黑" panose="020B0503020204020204" charset="-122"/>
              </a:rPr>
              <a:t>赵江声</a:t>
            </a:r>
            <a:r>
              <a:rPr lang="en-US" altLang="zh-CN" dirty="0">
                <a:sym typeface="微软雅黑" panose="020B0503020204020204" charset="-122"/>
              </a:rPr>
              <a:t>/学科实践一（2023-2024）第1学期/</a:t>
            </a:r>
            <a:r>
              <a:rPr altLang="en-US" dirty="0">
                <a:sym typeface="微软雅黑" panose="020B0503020204020204" charset="-122"/>
              </a:rPr>
              <a:t>作业</a:t>
            </a:r>
            <a:r>
              <a:rPr lang="en-US" altLang="zh-CN" dirty="0">
                <a:sym typeface="微软雅黑" panose="020B0503020204020204" charset="-122"/>
              </a:rPr>
              <a:t>1</a:t>
            </a:r>
            <a:endParaRPr lang="en-US" altLang="zh-CN" dirty="0"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altLang="en-US" dirty="0">
                <a:sym typeface="微软雅黑" panose="020B0503020204020204" charset="-122"/>
              </a:rPr>
              <a:t>作业名称：作业</a:t>
            </a:r>
            <a:r>
              <a:rPr lang="en-US" altLang="zh-CN" dirty="0">
                <a:sym typeface="微软雅黑" panose="020B0503020204020204" charset="-122"/>
              </a:rPr>
              <a:t>1-</a:t>
            </a:r>
            <a:r>
              <a:rPr altLang="en-US" dirty="0">
                <a:sym typeface="微软雅黑" panose="020B0503020204020204" charset="-122"/>
              </a:rPr>
              <a:t>姓名</a:t>
            </a:r>
            <a:r>
              <a:rPr lang="en-US" altLang="zh-CN" dirty="0">
                <a:sym typeface="微软雅黑" panose="020B0503020204020204" charset="-122"/>
              </a:rPr>
              <a:t>-</a:t>
            </a:r>
            <a:r>
              <a:rPr altLang="en-US" dirty="0">
                <a:sym typeface="微软雅黑" panose="020B0503020204020204" charset="-122"/>
              </a:rPr>
              <a:t>学号后四位</a:t>
            </a:r>
            <a:r>
              <a:rPr lang="en-US" altLang="zh-CN" dirty="0">
                <a:sym typeface="微软雅黑" panose="020B0503020204020204" charset="-122"/>
              </a:rPr>
              <a:t>.rar</a:t>
            </a:r>
            <a:endParaRPr lang="en-US" altLang="zh-CN" dirty="0">
              <a:sym typeface="微软雅黑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7200" dirty="0"/>
              <a:t>IDE</a:t>
            </a:r>
            <a:r>
              <a:rPr lang="zh-CN" altLang="en-US" sz="7200" dirty="0"/>
              <a:t>简介</a:t>
            </a:r>
            <a:endParaRPr lang="zh-CN" altLang="en-US" sz="720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74189" y="202128"/>
            <a:ext cx="9582952" cy="86467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dirty="0" err="1"/>
              <a:t>Webstorm</a:t>
            </a:r>
            <a:endParaRPr lang="zh-CN" altLang="en-US" sz="5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089" y="1105443"/>
            <a:ext cx="9131811" cy="55504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74189" y="202128"/>
            <a:ext cx="9582952" cy="86467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dirty="0" err="1"/>
              <a:t>HBuilderX</a:t>
            </a:r>
            <a:endParaRPr lang="zh-CN" altLang="en-US" sz="5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3575"/>
          <a:stretch>
            <a:fillRect/>
          </a:stretch>
        </p:blipFill>
        <p:spPr>
          <a:xfrm>
            <a:off x="836945" y="1168400"/>
            <a:ext cx="9520196" cy="55890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32251" y="0"/>
            <a:ext cx="9582952" cy="1169473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dirty="0" err="1"/>
              <a:t>HBuilderX</a:t>
            </a:r>
            <a:r>
              <a:rPr lang="zh-CN" altLang="en-US" sz="5400" dirty="0"/>
              <a:t>入门教程</a:t>
            </a:r>
            <a:br>
              <a:rPr lang="en-US" altLang="zh-CN" sz="5400" dirty="0"/>
            </a:br>
            <a:r>
              <a:rPr lang="en-US" altLang="zh-CN" sz="2000" dirty="0">
                <a:hlinkClick r:id="rId1"/>
              </a:rPr>
              <a:t>https://ask.dcloud.net.cn/docs/#//ask.dcloud.net.cn/article/35357</a:t>
            </a:r>
            <a:endParaRPr lang="zh-CN" altLang="en-US" sz="5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55" y="1169473"/>
            <a:ext cx="8205743" cy="54988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COMMONDATA" val="eyJoZGlkIjoiMjY2YTdkZTNmNTE1MDc3YTMzMTIyYTcwODk2ZDVhYTQifQ=="/>
  <p:tag name="KSO_WPP_MARK_KEY" val="717f5708-1fbd-4c1d-b7f9-044d418934d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3289</Words>
  <Application>WPS 演示</Application>
  <PresentationFormat>宽屏</PresentationFormat>
  <Paragraphs>332</Paragraphs>
  <Slides>56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Arial</vt:lpstr>
      <vt:lpstr>宋体</vt:lpstr>
      <vt:lpstr>Wingdings</vt:lpstr>
      <vt:lpstr>Microsoft YaHei UI</vt:lpstr>
      <vt:lpstr>Wingdings 3</vt:lpstr>
      <vt:lpstr>Arial</vt:lpstr>
      <vt:lpstr>Century Gothic</vt:lpstr>
      <vt:lpstr>微软雅黑</vt:lpstr>
      <vt:lpstr>Arial Unicode MS</vt:lpstr>
      <vt:lpstr>Calibri</vt:lpstr>
      <vt:lpstr>方正正中黑简体</vt:lpstr>
      <vt:lpstr>黑体</vt:lpstr>
      <vt:lpstr>Segoe UI Symbol</vt:lpstr>
      <vt:lpstr>Arial Black</vt:lpstr>
      <vt:lpstr>Wingdings</vt:lpstr>
      <vt:lpstr>离子</vt:lpstr>
      <vt:lpstr>HTML基础回顾</vt:lpstr>
      <vt:lpstr>浏览器简介</vt:lpstr>
      <vt:lpstr>    谷歌Chrome占据69.18%份额，微软Edge涨至7.76% 	谷歌Chrome浏览器市场份额从68.5％增长到了69.18％，依旧稳居第一； 	微软Chromium版Edge浏览器市场份额从7.59％增长到7.76％； 	Firefox浏览器，从7.19％增长到7.25％。        May 4, 2020 </vt:lpstr>
      <vt:lpstr>WEB标准简介</vt:lpstr>
      <vt:lpstr>三层标准</vt:lpstr>
      <vt:lpstr>IDE简介</vt:lpstr>
      <vt:lpstr>Webstorm</vt:lpstr>
      <vt:lpstr>HBuilderX</vt:lpstr>
      <vt:lpstr>HBuilderX入门教程 https://ask.dcloud.net.cn/docs/#//ask.dcloud.net.cn/article/35357</vt:lpstr>
      <vt:lpstr>PowerPoint 演示文稿</vt:lpstr>
      <vt:lpstr>HTML基础</vt:lpstr>
      <vt:lpstr>HTML基础</vt:lpstr>
      <vt:lpstr>什么是HTML</vt:lpstr>
      <vt:lpstr>HTML基础</vt:lpstr>
      <vt:lpstr>PowerPoint 演示文稿</vt:lpstr>
      <vt:lpstr>动手练习</vt:lpstr>
      <vt:lpstr>第一个HTML文件</vt:lpstr>
      <vt:lpstr>HTML基础</vt:lpstr>
      <vt:lpstr>标签 (Tag)</vt:lpstr>
      <vt:lpstr>Element元素</vt:lpstr>
      <vt:lpstr>HTML 元素参考 https://developer.mozilla.org/zh-CN/docs/Web/HTML/Element</vt:lpstr>
      <vt:lpstr>Atrribute属性</vt:lpstr>
      <vt:lpstr>HTML 属性参考 https://developer.mozilla.org/zh-CN/docs/Web/HTML/Attributes</vt:lpstr>
      <vt:lpstr>独立标签</vt:lpstr>
      <vt:lpstr>HTML基础</vt:lpstr>
      <vt:lpstr>常见元素及属性的使用 </vt:lpstr>
      <vt:lpstr>标题&lt;h1&gt;…&lt;h6&gt;</vt:lpstr>
      <vt:lpstr>段落 &lt;p&gt; &lt;br&gt;</vt:lpstr>
      <vt:lpstr>文本举例（忽略源代码版式）</vt:lpstr>
      <vt:lpstr>文本举例（段落原格式标记）</vt:lpstr>
      <vt:lpstr>水平线举例 &lt;hr&gt;</vt:lpstr>
      <vt:lpstr>练习</vt:lpstr>
      <vt:lpstr>常见标签及属性的使用 </vt:lpstr>
      <vt:lpstr>什么是超链接？</vt:lpstr>
      <vt:lpstr>链接标签 锚 &lt;a&gt;</vt:lpstr>
      <vt:lpstr>链接的其它属性</vt:lpstr>
      <vt:lpstr>图像与超链接</vt:lpstr>
      <vt:lpstr>练习</vt:lpstr>
      <vt:lpstr>图片</vt:lpstr>
      <vt:lpstr>练习</vt:lpstr>
      <vt:lpstr>练习：图片搭配说明文字1</vt:lpstr>
      <vt:lpstr>练习：图片搭配说明文字2</vt:lpstr>
      <vt:lpstr>常见元素及属性的使用 </vt:lpstr>
      <vt:lpstr>表格</vt:lpstr>
      <vt:lpstr>练习</vt:lpstr>
      <vt:lpstr>Div </vt:lpstr>
      <vt:lpstr>div举例</vt:lpstr>
      <vt:lpstr>列表（无序）</vt:lpstr>
      <vt:lpstr>列表（有序）</vt:lpstr>
      <vt:lpstr>表单</vt:lpstr>
      <vt:lpstr>表单举例</vt:lpstr>
      <vt:lpstr>元素总结</vt:lpstr>
      <vt:lpstr>one more thing</vt:lpstr>
      <vt:lpstr>学习HTML5 https://www.w3cschool.cn/html5/</vt:lpstr>
      <vt:lpstr>“我”的学习网站</vt:lpstr>
      <vt:lpstr>作业要求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赵江声</cp:lastModifiedBy>
  <cp:revision>10</cp:revision>
  <dcterms:created xsi:type="dcterms:W3CDTF">2019-09-20T06:50:00Z</dcterms:created>
  <dcterms:modified xsi:type="dcterms:W3CDTF">2023-09-14T10:21:27Z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  <property fmtid="{D5CDD505-2E9C-101B-9397-08002B2CF9AE}" pid="3" name="ICV">
    <vt:lpwstr>3A2FF0D78FAA47FEB2F7808A831ED7A1</vt:lpwstr>
  </property>
  <property fmtid="{D5CDD505-2E9C-101B-9397-08002B2CF9AE}" pid="4" name="KSOProductBuildVer">
    <vt:lpwstr>2052-11.1.0.14309</vt:lpwstr>
  </property>
</Properties>
</file>